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78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62" r:id="rId23"/>
    <p:sldId id="279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8F4912-D298-4EB4-9E5A-04EFCECBD27C}">
          <p14:sldIdLst>
            <p14:sldId id="256"/>
            <p14:sldId id="257"/>
            <p14:sldId id="258"/>
            <p14:sldId id="263"/>
          </p14:sldIdLst>
        </p14:section>
        <p14:section name="Untitled Section" id="{01DB1B00-F0EE-49F2-AAC9-24942B28895F}">
          <p14:sldIdLst>
            <p14:sldId id="259"/>
            <p14:sldId id="260"/>
            <p14:sldId id="264"/>
            <p14:sldId id="278"/>
            <p14:sldId id="261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62"/>
            <p14:sldId id="279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c" initials="a" lastIdx="1" clrIdx="0">
    <p:extLst>
      <p:ext uri="{19B8F6BF-5375-455C-9EA6-DF929625EA0E}">
        <p15:presenceInfo xmlns:p15="http://schemas.microsoft.com/office/powerpoint/2012/main" userId="an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17T23:44:36.726" idx="1">
    <p:pos x="10" y="10"/>
    <p:text/>
    <p:extLst>
      <p:ext uri="{C676402C-5697-4E1C-873F-D02D1690AC5C}">
        <p15:threadingInfo xmlns:p15="http://schemas.microsoft.com/office/powerpoint/2012/main" timeZoneBias="-27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895" y="2763069"/>
            <a:ext cx="7315200" cy="914400"/>
          </a:xfrm>
        </p:spPr>
        <p:txBody>
          <a:bodyPr>
            <a:normAutofit/>
          </a:bodyPr>
          <a:lstStyle/>
          <a:p>
            <a:pPr algn="ctr"/>
            <a:r>
              <a:rPr lang="fa-IR" sz="4800" b="1" dirty="0" smtClean="0"/>
              <a:t>بسم الله الرحمن الرحیم</a:t>
            </a:r>
            <a:endParaRPr lang="fa-IR" sz="4800" b="1" dirty="0"/>
          </a:p>
        </p:txBody>
      </p:sp>
    </p:spTree>
    <p:extLst>
      <p:ext uri="{BB962C8B-B14F-4D97-AF65-F5344CB8AC3E}">
        <p14:creationId xmlns:p14="http://schemas.microsoft.com/office/powerpoint/2010/main" val="355261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ترجمه1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645" y="1212450"/>
            <a:ext cx="7315200" cy="512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بچه‌ام از همان مردهاست</a:t>
            </a:r>
            <a:r>
              <a:rPr lang="fa-IR" sz="2400" dirty="0" smtClean="0">
                <a:cs typeface="B Mashhad" panose="00000400000000000000" pitchFamily="2" charset="-78"/>
              </a:rPr>
              <a:t>( اشاره به مردان دلیر و شکارچی)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کفشش از سرحد است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شمشیرش از لاشار</a:t>
            </a:r>
            <a:r>
              <a:rPr lang="fa-IR" sz="2400" dirty="0" smtClean="0">
                <a:cs typeface="B Mashhad" panose="00000400000000000000" pitchFamily="2" charset="-78"/>
              </a:rPr>
              <a:t>( برای شکار، شمشیر و کفش مهم هستند که تهیه شده از شهر سرحد و لاشار بلوچستان هستند)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روزها در پی گور است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کارد او افتاده و حیران است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گور شکار کرده در حال گردش است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جگرِ نرگور کباب بریان شده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کباب بریان برروی سیخ‌ها هستند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اول به دوستان و اطرافیان خود میده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بعد به مادر و خانواده خودش </a:t>
            </a:r>
            <a:r>
              <a:rPr lang="fa-IR" sz="2800" dirty="0" smtClean="0">
                <a:cs typeface="B Mashhad" panose="00000400000000000000" pitchFamily="2" charset="-78"/>
              </a:rPr>
              <a:t>( اشاره به گذشت و مردم‌داری)</a:t>
            </a:r>
          </a:p>
          <a:p>
            <a:pPr marL="0" indent="0">
              <a:buNone/>
            </a:pPr>
            <a:endParaRPr lang="fa-IR" sz="2800" dirty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586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نازینک2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7977" y="864108"/>
            <a:ext cx="7315200" cy="512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4800" dirty="0" smtClean="0">
                <a:cs typeface="B Karim" panose="00000400000000000000" pitchFamily="2" charset="-78"/>
              </a:rPr>
              <a:t>لالا لایی، ل</a:t>
            </a:r>
            <a:r>
              <a:rPr lang="fa-IR" sz="4800" dirty="0">
                <a:cs typeface="B Karim" panose="00000400000000000000" pitchFamily="2" charset="-78"/>
              </a:rPr>
              <a:t>َ</a:t>
            </a:r>
            <a:r>
              <a:rPr lang="fa-IR" sz="4800" dirty="0" smtClean="0">
                <a:cs typeface="B Karim" panose="00000400000000000000" pitchFamily="2" charset="-78"/>
              </a:rPr>
              <a:t>لیِ دارُم</a:t>
            </a:r>
          </a:p>
          <a:p>
            <a:pPr marL="0" indent="0">
              <a:buNone/>
            </a:pPr>
            <a:r>
              <a:rPr lang="fa-IR" sz="4800" dirty="0" smtClean="0">
                <a:cs typeface="B Karim" panose="00000400000000000000" pitchFamily="2" charset="-78"/>
              </a:rPr>
              <a:t>پَ گواچوک نادونیِ دارُم</a:t>
            </a:r>
          </a:p>
          <a:p>
            <a:endParaRPr lang="fa-IR" sz="4000" dirty="0"/>
          </a:p>
          <a:p>
            <a:r>
              <a:rPr lang="fa-IR" sz="4000" b="1" dirty="0" smtClean="0"/>
              <a:t>ترجمه</a:t>
            </a:r>
          </a:p>
          <a:p>
            <a:pPr marL="0" indent="0">
              <a:buNone/>
            </a:pPr>
            <a:r>
              <a:rPr lang="fa-IR" sz="3600" dirty="0" smtClean="0">
                <a:cs typeface="B Mashhad" panose="00000400000000000000" pitchFamily="2" charset="-78"/>
              </a:rPr>
              <a:t>لالا لایی بچه نازی دارم</a:t>
            </a:r>
          </a:p>
          <a:p>
            <a:pPr marL="0" indent="0">
              <a:buNone/>
            </a:pPr>
            <a:r>
              <a:rPr lang="fa-IR" sz="3600" dirty="0" smtClean="0">
                <a:cs typeface="B Mashhad" panose="00000400000000000000" pitchFamily="2" charset="-78"/>
              </a:rPr>
              <a:t>در گهواره نادانی دارم </a:t>
            </a:r>
            <a:r>
              <a:rPr lang="fa-IR" sz="3200" dirty="0" smtClean="0">
                <a:cs typeface="B Mashhad" panose="00000400000000000000" pitchFamily="2" charset="-78"/>
              </a:rPr>
              <a:t>( نادان: منظور بچه کوچک است)</a:t>
            </a:r>
            <a:endParaRPr lang="fa-IR" sz="3200" dirty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88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نازینک3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72817"/>
            <a:ext cx="7315200" cy="512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4400" dirty="0">
                <a:cs typeface="B Karim" panose="00000400000000000000" pitchFamily="2" charset="-78"/>
              </a:rPr>
              <a:t> </a:t>
            </a:r>
            <a:r>
              <a:rPr lang="fa-IR" sz="4400" dirty="0" smtClean="0">
                <a:cs typeface="B Karim" panose="00000400000000000000" pitchFamily="2" charset="-78"/>
              </a:rPr>
              <a:t>دَنگِ دَنگِ دلی شاهِه</a:t>
            </a:r>
          </a:p>
          <a:p>
            <a:pPr marL="0" indent="0">
              <a:buNone/>
            </a:pPr>
            <a:r>
              <a:rPr lang="fa-IR" sz="4400" dirty="0" smtClean="0">
                <a:cs typeface="B Karim" panose="00000400000000000000" pitchFamily="2" charset="-78"/>
              </a:rPr>
              <a:t>دهبکری تماشاهِه</a:t>
            </a:r>
          </a:p>
          <a:p>
            <a:pPr marL="0" indent="0">
              <a:buNone/>
            </a:pPr>
            <a:r>
              <a:rPr lang="fa-IR" sz="4400" dirty="0" smtClean="0">
                <a:cs typeface="B Karim" panose="00000400000000000000" pitchFamily="2" charset="-78"/>
              </a:rPr>
              <a:t>یلا، دوتا بیایِ</a:t>
            </a:r>
          </a:p>
          <a:p>
            <a:pPr marL="0" indent="0">
              <a:buNone/>
            </a:pPr>
            <a:r>
              <a:rPr lang="fa-IR" sz="4400" dirty="0" smtClean="0">
                <a:cs typeface="B Karim" panose="00000400000000000000" pitchFamily="2" charset="-78"/>
              </a:rPr>
              <a:t>خلیل مرد تهنایِ</a:t>
            </a:r>
          </a:p>
          <a:p>
            <a:endParaRPr lang="fa-IR" sz="3200" dirty="0"/>
          </a:p>
          <a:p>
            <a:r>
              <a:rPr lang="fa-IR" sz="3200" b="1" dirty="0" smtClean="0"/>
              <a:t>توضیحات</a:t>
            </a:r>
          </a:p>
          <a:p>
            <a:pPr marL="0" indent="0">
              <a:buNone/>
            </a:pPr>
            <a:r>
              <a:rPr lang="fa-IR" sz="2800" dirty="0" smtClean="0">
                <a:cs typeface="B Mashhad" panose="00000400000000000000" pitchFamily="2" charset="-78"/>
              </a:rPr>
              <a:t>دنگ دنگ: یک نوا و آواست</a:t>
            </a:r>
          </a:p>
          <a:p>
            <a:pPr marL="0" indent="0">
              <a:buNone/>
            </a:pPr>
            <a:r>
              <a:rPr lang="fa-IR" sz="2800" dirty="0" smtClean="0">
                <a:cs typeface="B Mashhad" panose="00000400000000000000" pitchFamily="2" charset="-78"/>
              </a:rPr>
              <a:t>دهبکری: یک منطقه خوش آب و هوا در جنوب کرمان</a:t>
            </a:r>
          </a:p>
          <a:p>
            <a:pPr marL="0" indent="0">
              <a:buNone/>
            </a:pPr>
            <a:r>
              <a:rPr lang="fa-IR" sz="2800" dirty="0" smtClean="0">
                <a:cs typeface="B Mashhad" panose="00000400000000000000" pitchFamily="2" charset="-78"/>
              </a:rPr>
              <a:t>جای اسم خلیل، اسم بچه مورد نظر آورده میشده</a:t>
            </a:r>
          </a:p>
          <a:p>
            <a:pPr marL="0" indent="0">
              <a:buNone/>
            </a:pPr>
            <a:r>
              <a:rPr lang="fa-IR" sz="2800" dirty="0" smtClean="0">
                <a:cs typeface="B Mashhad" panose="00000400000000000000" pitchFamily="2" charset="-78"/>
              </a:rPr>
              <a:t>یلا: یل‌ها. مردان یل</a:t>
            </a:r>
            <a:endParaRPr lang="fa-IR" sz="2800" dirty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546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نازینک4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a-IR" sz="4400" dirty="0" smtClean="0">
                <a:cs typeface="B Karim" panose="00000400000000000000" pitchFamily="2" charset="-78"/>
              </a:rPr>
              <a:t>زَهگو ای لار اَیهِ</a:t>
            </a:r>
          </a:p>
          <a:p>
            <a:pPr marL="0" indent="0">
              <a:buNone/>
            </a:pPr>
            <a:r>
              <a:rPr lang="fa-IR" sz="4400" dirty="0" smtClean="0">
                <a:cs typeface="B Karim" panose="00000400000000000000" pitchFamily="2" charset="-78"/>
              </a:rPr>
              <a:t>ای لار و شیراز اَیهِ</a:t>
            </a:r>
          </a:p>
          <a:p>
            <a:pPr marL="0" indent="0">
              <a:buNone/>
            </a:pPr>
            <a:r>
              <a:rPr lang="fa-IR" sz="4400" dirty="0" smtClean="0">
                <a:cs typeface="B Karim" panose="00000400000000000000" pitchFamily="2" charset="-78"/>
              </a:rPr>
              <a:t>دَسی پَ دسمال </a:t>
            </a:r>
            <a:r>
              <a:rPr lang="fa-IR" sz="4400" dirty="0">
                <a:cs typeface="B Karim" panose="00000400000000000000" pitchFamily="2" charset="-78"/>
              </a:rPr>
              <a:t>اَیهِ</a:t>
            </a:r>
          </a:p>
          <a:p>
            <a:pPr marL="0" indent="0">
              <a:buNone/>
            </a:pPr>
            <a:r>
              <a:rPr lang="fa-IR" sz="4400" dirty="0">
                <a:cs typeface="B Karim" panose="00000400000000000000" pitchFamily="2" charset="-78"/>
              </a:rPr>
              <a:t>ک</a:t>
            </a:r>
            <a:r>
              <a:rPr lang="fa-IR" sz="4400" dirty="0" smtClean="0">
                <a:cs typeface="B Karim" panose="00000400000000000000" pitchFamily="2" charset="-78"/>
              </a:rPr>
              <a:t>ُوِشی پُر ای نار </a:t>
            </a:r>
            <a:r>
              <a:rPr lang="fa-IR" sz="4400" dirty="0">
                <a:cs typeface="B Karim" panose="00000400000000000000" pitchFamily="2" charset="-78"/>
              </a:rPr>
              <a:t>اَیهِ</a:t>
            </a:r>
          </a:p>
          <a:p>
            <a:pPr marL="0" indent="0">
              <a:buNone/>
            </a:pPr>
            <a:r>
              <a:rPr lang="fa-IR" sz="4400" dirty="0" smtClean="0">
                <a:cs typeface="B Karim" panose="00000400000000000000" pitchFamily="2" charset="-78"/>
              </a:rPr>
              <a:t>ای گَلِ نُمزار اَیهِ</a:t>
            </a:r>
          </a:p>
          <a:p>
            <a:endParaRPr lang="fa-IR" sz="3600" dirty="0"/>
          </a:p>
          <a:p>
            <a:r>
              <a:rPr lang="fa-IR" sz="3600" b="1" dirty="0" smtClean="0"/>
              <a:t>توضیحات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در حدود دهه40 مسافرت‌های مردان جنوب کرمان به لار و شیراز یاد می‌شود.</a:t>
            </a:r>
          </a:p>
        </p:txBody>
      </p:sp>
    </p:spTree>
    <p:extLst>
      <p:ext uri="{BB962C8B-B14F-4D97-AF65-F5344CB8AC3E}">
        <p14:creationId xmlns:p14="http://schemas.microsoft.com/office/powerpoint/2010/main" val="5807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ترجمه4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4400" dirty="0" smtClean="0">
                <a:cs typeface="B Mashhad" panose="00000400000000000000" pitchFamily="2" charset="-78"/>
              </a:rPr>
              <a:t> بچه‌ام از لار می‌آید</a:t>
            </a:r>
          </a:p>
          <a:p>
            <a:pPr marL="0" indent="0">
              <a:buNone/>
            </a:pPr>
            <a:r>
              <a:rPr lang="fa-IR" sz="4400" dirty="0" smtClean="0">
                <a:cs typeface="B Mashhad" panose="00000400000000000000" pitchFamily="2" charset="-78"/>
              </a:rPr>
              <a:t> از لار و شیراز می‌آید</a:t>
            </a:r>
          </a:p>
          <a:p>
            <a:pPr marL="0" indent="0">
              <a:buNone/>
            </a:pPr>
            <a:r>
              <a:rPr lang="fa-IR" sz="4400" dirty="0" smtClean="0">
                <a:cs typeface="B Mashhad" panose="00000400000000000000" pitchFamily="2" charset="-78"/>
              </a:rPr>
              <a:t> در دستش دستمال است و </a:t>
            </a:r>
            <a:r>
              <a:rPr lang="fa-IR" sz="4400" dirty="0">
                <a:cs typeface="B Mashhad" panose="00000400000000000000" pitchFamily="2" charset="-78"/>
              </a:rPr>
              <a:t>می‌آید</a:t>
            </a:r>
          </a:p>
          <a:p>
            <a:pPr marL="0" indent="0">
              <a:buNone/>
            </a:pPr>
            <a:r>
              <a:rPr lang="fa-IR" sz="4400" dirty="0" smtClean="0">
                <a:cs typeface="B Mashhad" panose="00000400000000000000" pitchFamily="2" charset="-78"/>
              </a:rPr>
              <a:t> دامنش پر از انار است و </a:t>
            </a:r>
            <a:r>
              <a:rPr lang="fa-IR" sz="4400" dirty="0">
                <a:cs typeface="B Mashhad" panose="00000400000000000000" pitchFamily="2" charset="-78"/>
              </a:rPr>
              <a:t>می‌آید</a:t>
            </a:r>
          </a:p>
          <a:p>
            <a:pPr marL="0" indent="0">
              <a:buNone/>
            </a:pPr>
            <a:r>
              <a:rPr lang="fa-IR" sz="4400" dirty="0" smtClean="0">
                <a:cs typeface="B Mashhad" panose="00000400000000000000" pitchFamily="2" charset="-78"/>
              </a:rPr>
              <a:t> از خوشحالی نامزدش می‌آید</a:t>
            </a:r>
            <a:endParaRPr lang="fa-IR" sz="4400" dirty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227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نازینک5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a-IR" sz="4000" dirty="0" smtClean="0">
                <a:cs typeface="B Karim" panose="00000400000000000000" pitchFamily="2" charset="-78"/>
              </a:rPr>
              <a:t>لالا لایی</a:t>
            </a:r>
          </a:p>
          <a:p>
            <a:pPr marL="0" indent="0">
              <a:buNone/>
            </a:pPr>
            <a:r>
              <a:rPr lang="fa-IR" sz="4000" dirty="0" smtClean="0">
                <a:cs typeface="B Karim" panose="00000400000000000000" pitchFamily="2" charset="-78"/>
              </a:rPr>
              <a:t> تَ بُحوَسپ ماما</a:t>
            </a:r>
          </a:p>
          <a:p>
            <a:pPr marL="0" indent="0">
              <a:buNone/>
            </a:pPr>
            <a:r>
              <a:rPr lang="fa-IR" sz="4000" dirty="0" smtClean="0">
                <a:cs typeface="B Karim" panose="00000400000000000000" pitchFamily="2" charset="-78"/>
              </a:rPr>
              <a:t>حواب تَرا رودینی</a:t>
            </a:r>
          </a:p>
          <a:p>
            <a:pPr marL="0" indent="0">
              <a:buNone/>
            </a:pPr>
            <a:r>
              <a:rPr lang="fa-IR" sz="4000" dirty="0" smtClean="0">
                <a:cs typeface="B Karim" panose="00000400000000000000" pitchFamily="2" charset="-78"/>
              </a:rPr>
              <a:t>گِریوَگ تی دلا رنجینی</a:t>
            </a:r>
          </a:p>
          <a:p>
            <a:pPr marL="0" indent="0">
              <a:buNone/>
            </a:pPr>
            <a:endParaRPr lang="fa-IR" sz="3600" dirty="0">
              <a:cs typeface="B Karim" panose="00000400000000000000" pitchFamily="2" charset="-78"/>
            </a:endParaRPr>
          </a:p>
          <a:p>
            <a:pPr marL="0" indent="0">
              <a:buNone/>
            </a:pPr>
            <a:r>
              <a:rPr lang="fa-IR" sz="2800" b="1" dirty="0" smtClean="0"/>
              <a:t>ترجمه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لا</a:t>
            </a:r>
            <a:r>
              <a:rPr lang="fa-IR" sz="3600" dirty="0" smtClean="0">
                <a:cs typeface="B Mashhad" panose="00000400000000000000" pitchFamily="2" charset="-78"/>
              </a:rPr>
              <a:t>لا لایی</a:t>
            </a:r>
          </a:p>
          <a:p>
            <a:pPr marL="0" indent="0">
              <a:buNone/>
            </a:pPr>
            <a:r>
              <a:rPr lang="fa-IR" sz="3600" dirty="0" smtClean="0">
                <a:cs typeface="B Mashhad" panose="00000400000000000000" pitchFamily="2" charset="-78"/>
              </a:rPr>
              <a:t>تو بخواب مامان</a:t>
            </a:r>
          </a:p>
          <a:p>
            <a:pPr marL="0" indent="0">
              <a:buNone/>
            </a:pPr>
            <a:r>
              <a:rPr lang="fa-IR" sz="3600" dirty="0" smtClean="0">
                <a:cs typeface="B Mashhad" panose="00000400000000000000" pitchFamily="2" charset="-78"/>
              </a:rPr>
              <a:t>خواب تورا آرام می‌کند</a:t>
            </a:r>
          </a:p>
          <a:p>
            <a:pPr marL="0" indent="0">
              <a:buNone/>
            </a:pPr>
            <a:r>
              <a:rPr lang="fa-IR" sz="3600" dirty="0" smtClean="0">
                <a:cs typeface="B Mashhad" panose="00000400000000000000" pitchFamily="2" charset="-78"/>
              </a:rPr>
              <a:t>گریه دل تورا می‌رنجاند</a:t>
            </a:r>
            <a:endParaRPr lang="fa-IR" sz="3600" dirty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58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نازینک6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4400" dirty="0" smtClean="0">
                <a:cs typeface="B Karim" panose="00000400000000000000" pitchFamily="2" charset="-78"/>
              </a:rPr>
              <a:t>لالا لایی حبر اومد       کِ بابا ای سپر اومد</a:t>
            </a:r>
          </a:p>
          <a:p>
            <a:pPr marL="0" indent="0">
              <a:buNone/>
            </a:pPr>
            <a:r>
              <a:rPr lang="fa-IR" sz="4400" dirty="0">
                <a:cs typeface="B Karim" panose="00000400000000000000" pitchFamily="2" charset="-78"/>
              </a:rPr>
              <a:t>لالا لایی حبر </a:t>
            </a:r>
            <a:r>
              <a:rPr lang="fa-IR" sz="4400" dirty="0" smtClean="0">
                <a:cs typeface="B Karim" panose="00000400000000000000" pitchFamily="2" charset="-78"/>
              </a:rPr>
              <a:t>اومد       کِ کاکات ای سپر اومد</a:t>
            </a:r>
          </a:p>
          <a:p>
            <a:pPr marL="0" indent="0">
              <a:buNone/>
            </a:pPr>
            <a:r>
              <a:rPr lang="fa-IR" sz="4400" dirty="0" smtClean="0">
                <a:cs typeface="B Karim" panose="00000400000000000000" pitchFamily="2" charset="-78"/>
              </a:rPr>
              <a:t>لالا لایی </a:t>
            </a:r>
            <a:r>
              <a:rPr lang="fa-IR" sz="4400" dirty="0">
                <a:cs typeface="B Karim" panose="00000400000000000000" pitchFamily="2" charset="-78"/>
              </a:rPr>
              <a:t>حبر </a:t>
            </a:r>
            <a:r>
              <a:rPr lang="fa-IR" sz="4400" dirty="0" smtClean="0">
                <a:cs typeface="B Karim" panose="00000400000000000000" pitchFamily="2" charset="-78"/>
              </a:rPr>
              <a:t>اومد       کِ حالوت ای سپر اومد</a:t>
            </a:r>
          </a:p>
          <a:p>
            <a:pPr marL="0" indent="0">
              <a:buNone/>
            </a:pPr>
            <a:r>
              <a:rPr lang="fa-IR" sz="4400" dirty="0" smtClean="0">
                <a:cs typeface="B Karim" panose="00000400000000000000" pitchFamily="2" charset="-78"/>
              </a:rPr>
              <a:t>لالا لایی </a:t>
            </a:r>
            <a:r>
              <a:rPr lang="fa-IR" sz="4400" dirty="0">
                <a:cs typeface="B Karim" panose="00000400000000000000" pitchFamily="2" charset="-78"/>
              </a:rPr>
              <a:t>حبر </a:t>
            </a:r>
            <a:r>
              <a:rPr lang="fa-IR" sz="4400" dirty="0" smtClean="0">
                <a:cs typeface="B Karim" panose="00000400000000000000" pitchFamily="2" charset="-78"/>
              </a:rPr>
              <a:t>اومد        کِ عموت ای سپر اومد</a:t>
            </a:r>
          </a:p>
          <a:p>
            <a:pPr marL="0" indent="0">
              <a:buNone/>
            </a:pPr>
            <a:endParaRPr lang="fa-IR" sz="4400" dirty="0">
              <a:cs typeface="B Kari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7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نازینک7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3200" dirty="0" smtClean="0"/>
              <a:t>لالا لایی گل نرگس    تپ و دردِت نَیِه هرگز </a:t>
            </a:r>
          </a:p>
          <a:p>
            <a:pPr marL="0" indent="0">
              <a:buNone/>
            </a:pPr>
            <a:endParaRPr lang="fa-IR" sz="3200" dirty="0"/>
          </a:p>
          <a:p>
            <a:pPr marL="0" indent="0">
              <a:buNone/>
            </a:pPr>
            <a:endParaRPr lang="fa-IR" sz="3200" dirty="0" smtClean="0"/>
          </a:p>
          <a:p>
            <a:pPr marL="0" indent="0">
              <a:buNone/>
            </a:pPr>
            <a:r>
              <a:rPr lang="fa-IR" sz="3200" b="1" dirty="0" smtClean="0"/>
              <a:t>ترجمه</a:t>
            </a:r>
            <a:r>
              <a:rPr lang="fa-IR" sz="3200" dirty="0" smtClean="0"/>
              <a:t> </a:t>
            </a:r>
            <a:endParaRPr lang="fa-IR" sz="4000" dirty="0" smtClean="0">
              <a:cs typeface="B Mashhad" panose="00000400000000000000" pitchFamily="2" charset="-78"/>
            </a:endParaRP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تپ: تب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نیه: نیاید  </a:t>
            </a:r>
            <a:endParaRPr lang="fa-IR" sz="3200" dirty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448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نازینک8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2800" dirty="0" smtClean="0"/>
              <a:t>لالا لایی گل پوتار            نعلت بر زن بیکار </a:t>
            </a:r>
          </a:p>
          <a:p>
            <a:pPr marL="0" indent="0">
              <a:buNone/>
            </a:pPr>
            <a:endParaRPr lang="fa-IR" sz="2800" dirty="0"/>
          </a:p>
          <a:p>
            <a:pPr marL="0" indent="0">
              <a:buNone/>
            </a:pPr>
            <a:r>
              <a:rPr lang="fa-IR" sz="2800" dirty="0" smtClean="0"/>
              <a:t>زن بیکار که خَــو داره    سرش بسته و تَــو داره </a:t>
            </a:r>
          </a:p>
          <a:p>
            <a:pPr marL="0" indent="0">
              <a:buNone/>
            </a:pPr>
            <a:endParaRPr lang="fa-IR" sz="2800" dirty="0"/>
          </a:p>
          <a:p>
            <a:pPr marL="0" indent="0">
              <a:buNone/>
            </a:pPr>
            <a:r>
              <a:rPr lang="fa-IR" sz="2400" b="1" dirty="0" smtClean="0"/>
              <a:t>ترجمه:</a:t>
            </a:r>
            <a:endParaRPr lang="fa-IR" sz="3600" b="1" dirty="0" smtClean="0">
              <a:cs typeface="B Mashhad" panose="00000400000000000000" pitchFamily="2" charset="-78"/>
            </a:endParaRP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خو: خواب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تو: تب</a:t>
            </a:r>
          </a:p>
          <a:p>
            <a:pPr marL="0" indent="0">
              <a:buNone/>
            </a:pP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4647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نازینک9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a-IR" sz="3200" dirty="0" smtClean="0"/>
              <a:t>لالا لایی تو خَو داریی</a:t>
            </a:r>
          </a:p>
          <a:p>
            <a:pPr marL="0" indent="0">
              <a:buNone/>
            </a:pPr>
            <a:r>
              <a:rPr lang="fa-IR" sz="3200" dirty="0" smtClean="0"/>
              <a:t>تو میلِ شیر گَو داری </a:t>
            </a:r>
          </a:p>
          <a:p>
            <a:pPr marL="0" indent="0">
              <a:buNone/>
            </a:pPr>
            <a:endParaRPr lang="fa-IR" sz="3200" dirty="0"/>
          </a:p>
          <a:p>
            <a:pPr marL="0" indent="0">
              <a:buNone/>
            </a:pPr>
            <a:r>
              <a:rPr lang="fa-IR" sz="3200" dirty="0" smtClean="0"/>
              <a:t>شیرِ گَو گُور گوپانه </a:t>
            </a:r>
          </a:p>
          <a:p>
            <a:pPr marL="0" indent="0">
              <a:buNone/>
            </a:pPr>
            <a:r>
              <a:rPr lang="fa-IR" sz="3200" dirty="0" smtClean="0"/>
              <a:t>پنیرِ میش گُور چوپانه </a:t>
            </a:r>
          </a:p>
          <a:p>
            <a:pPr marL="0" indent="0">
              <a:buNone/>
            </a:pPr>
            <a:endParaRPr lang="fa-IR" sz="3600" dirty="0"/>
          </a:p>
          <a:p>
            <a:pPr marL="0" indent="0">
              <a:buNone/>
            </a:pPr>
            <a:r>
              <a:rPr lang="fa-IR" sz="3600" b="1" dirty="0" smtClean="0"/>
              <a:t>ترجمه:</a:t>
            </a:r>
            <a:endParaRPr lang="fa-IR" sz="4400" b="1" dirty="0" smtClean="0">
              <a:cs typeface="B Mashhad" panose="00000400000000000000" pitchFamily="2" charset="-78"/>
            </a:endParaRP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گوپان: گاودار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گور</a:t>
            </a:r>
            <a:r>
              <a:rPr lang="en-US" sz="3200" dirty="0" smtClean="0">
                <a:cs typeface="B Mashhad" panose="00000400000000000000" pitchFamily="2" charset="-78"/>
              </a:rPr>
              <a:t>/</a:t>
            </a:r>
            <a:r>
              <a:rPr lang="fa-IR" sz="3200" dirty="0" smtClean="0">
                <a:cs typeface="B Mashhad" panose="00000400000000000000" pitchFamily="2" charset="-78"/>
              </a:rPr>
              <a:t>هور: پیش، همراه</a:t>
            </a:r>
          </a:p>
          <a:p>
            <a:pPr marL="0" indent="0">
              <a:buNone/>
            </a:pPr>
            <a:endParaRPr lang="fa-IR" sz="3600" dirty="0" smtClean="0"/>
          </a:p>
        </p:txBody>
      </p:sp>
    </p:spTree>
    <p:extLst>
      <p:ext uri="{BB962C8B-B14F-4D97-AF65-F5344CB8AC3E}">
        <p14:creationId xmlns:p14="http://schemas.microsoft.com/office/powerpoint/2010/main" val="37461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4298"/>
            <a:ext cx="3431177" cy="2269728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63588" y="1280162"/>
            <a:ext cx="6775268" cy="4845454"/>
          </a:xfrm>
        </p:spPr>
        <p:txBody>
          <a:bodyPr>
            <a:noAutofit/>
          </a:bodyPr>
          <a:lstStyle/>
          <a:p>
            <a:pPr algn="r"/>
            <a:r>
              <a:rPr lang="fa-IR" sz="4800" b="1" dirty="0" smtClean="0">
                <a:solidFill>
                  <a:schemeClr val="accent1"/>
                </a:solidFill>
                <a:cs typeface="B Roya" panose="00000400000000000000" pitchFamily="2" charset="-78"/>
              </a:rPr>
              <a:t> </a:t>
            </a:r>
            <a:r>
              <a:rPr lang="fa-IR" sz="4800" b="1" dirty="0" smtClean="0">
                <a:solidFill>
                  <a:schemeClr val="tx1"/>
                </a:solidFill>
                <a:cs typeface="B Roya" panose="00000400000000000000" pitchFamily="2" charset="-78"/>
              </a:rPr>
              <a:t>لالایی‌های منطقه جازموریان</a:t>
            </a:r>
            <a:r>
              <a:rPr lang="fa-IR" sz="4000" dirty="0" smtClean="0">
                <a:solidFill>
                  <a:schemeClr val="tx1"/>
                </a:solidFill>
                <a:cs typeface="B Roya" panose="00000400000000000000" pitchFamily="2" charset="-78"/>
              </a:rPr>
              <a:t/>
            </a:r>
            <a:br>
              <a:rPr lang="fa-IR" sz="4000" dirty="0" smtClean="0">
                <a:solidFill>
                  <a:schemeClr val="tx1"/>
                </a:solidFill>
                <a:cs typeface="B Roya" panose="00000400000000000000" pitchFamily="2" charset="-78"/>
              </a:rPr>
            </a:br>
            <a:r>
              <a:rPr lang="fa-IR" sz="4000" dirty="0" smtClean="0">
                <a:solidFill>
                  <a:schemeClr val="tx1"/>
                </a:solidFill>
                <a:cs typeface="B Roya" panose="00000400000000000000" pitchFamily="2" charset="-78"/>
              </a:rPr>
              <a:t/>
            </a:r>
            <a:br>
              <a:rPr lang="fa-IR" sz="4000" dirty="0" smtClean="0">
                <a:solidFill>
                  <a:schemeClr val="tx1"/>
                </a:solidFill>
                <a:cs typeface="B Roya" panose="00000400000000000000" pitchFamily="2" charset="-78"/>
              </a:rPr>
            </a:br>
            <a:endParaRPr lang="fa-IR" sz="4000" dirty="0">
              <a:solidFill>
                <a:schemeClr val="tx1"/>
              </a:solidFill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55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نازینک10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2148" y="1737360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3200" dirty="0" smtClean="0"/>
              <a:t>لالا لایی علی یارت</a:t>
            </a:r>
          </a:p>
          <a:p>
            <a:pPr marL="0" indent="0">
              <a:buNone/>
            </a:pPr>
            <a:r>
              <a:rPr lang="fa-IR" sz="3200" dirty="0" smtClean="0"/>
              <a:t>محمد، دُوِست و گَم حوارت </a:t>
            </a:r>
          </a:p>
          <a:p>
            <a:pPr marL="0" indent="0">
              <a:buNone/>
            </a:pPr>
            <a:endParaRPr lang="fa-IR" sz="3600" dirty="0"/>
          </a:p>
          <a:p>
            <a:pPr marL="0" indent="0">
              <a:buNone/>
            </a:pPr>
            <a:r>
              <a:rPr lang="fa-IR" sz="3600" b="1" dirty="0" smtClean="0"/>
              <a:t>ترجمه</a:t>
            </a:r>
          </a:p>
          <a:p>
            <a:pPr marL="0" indent="0">
              <a:buNone/>
            </a:pPr>
            <a:r>
              <a:rPr lang="fa-IR" sz="2800" dirty="0" smtClean="0">
                <a:cs typeface="B Mashhad" panose="00000400000000000000" pitchFamily="2" charset="-78"/>
              </a:rPr>
              <a:t>گم‌حوار: غم‌خوار</a:t>
            </a:r>
          </a:p>
          <a:p>
            <a:pPr marL="0" indent="0">
              <a:buNone/>
            </a:pPr>
            <a:endParaRPr lang="fa-IR" sz="3600" dirty="0"/>
          </a:p>
          <a:p>
            <a:pPr marL="0" indent="0">
              <a:buNone/>
            </a:pPr>
            <a:endParaRPr lang="fa-IR" sz="3600" dirty="0" smtClean="0"/>
          </a:p>
          <a:p>
            <a:pPr marL="0" indent="0">
              <a:buNone/>
            </a:pPr>
            <a:endParaRPr lang="fa-IR" sz="3600" dirty="0" smtClean="0"/>
          </a:p>
          <a:p>
            <a:pPr marL="0" indent="0">
              <a:buNone/>
            </a:pP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597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نازینک11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3600" dirty="0" smtClean="0"/>
              <a:t>لالا لای لالایی</a:t>
            </a:r>
          </a:p>
          <a:p>
            <a:pPr marL="0" indent="0">
              <a:buNone/>
            </a:pPr>
            <a:r>
              <a:rPr lang="fa-IR" sz="3600" dirty="0" smtClean="0"/>
              <a:t>برو مکتب پَ مولایی</a:t>
            </a:r>
          </a:p>
          <a:p>
            <a:pPr marL="0" indent="0">
              <a:buNone/>
            </a:pPr>
            <a:endParaRPr lang="fa-IR" sz="4000" dirty="0"/>
          </a:p>
          <a:p>
            <a:pPr marL="0" indent="0">
              <a:buNone/>
            </a:pPr>
            <a:r>
              <a:rPr lang="fa-IR" sz="4000" b="1" dirty="0" smtClean="0"/>
              <a:t>ترجمه</a:t>
            </a:r>
          </a:p>
          <a:p>
            <a:pPr marL="0" indent="0">
              <a:buNone/>
            </a:pPr>
            <a:r>
              <a:rPr lang="fa-IR" sz="3600" dirty="0" smtClean="0">
                <a:cs typeface="B Mashhad" panose="00000400000000000000" pitchFamily="2" charset="-78"/>
              </a:rPr>
              <a:t>پ: به</a:t>
            </a:r>
            <a:endParaRPr lang="fa-IR" sz="3600" dirty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72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محتوا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4000" dirty="0" smtClean="0">
                <a:cs typeface="B Mashhad" panose="00000400000000000000" pitchFamily="2" charset="-78"/>
              </a:rPr>
              <a:t>لالایی‌های جازموریان حاوی مضامینِ اعتقادی، سلامتی، پیشه، تنبل‌گریزی، انتظار و... هستند.</a:t>
            </a:r>
            <a:endParaRPr lang="fa-IR" sz="4000" dirty="0">
              <a:cs typeface="B Mashhad" panose="00000400000000000000" pitchFamily="2" charset="-78"/>
            </a:endParaRPr>
          </a:p>
          <a:p>
            <a:endParaRPr lang="fa-IR" sz="4000" dirty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83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کلام کلیدی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مسئله‌ای که در اکثر لالایی‌های منطقه پیداست، </a:t>
            </a:r>
            <a:r>
              <a:rPr lang="fa-IR" sz="3200" b="1" dirty="0" smtClean="0">
                <a:cs typeface="B Mashhad" panose="00000400000000000000" pitchFamily="2" charset="-78"/>
              </a:rPr>
              <a:t>تربیت </a:t>
            </a:r>
            <a:r>
              <a:rPr lang="fa-IR" sz="3200" dirty="0" smtClean="0">
                <a:cs typeface="B Mashhad" panose="00000400000000000000" pitchFamily="2" charset="-78"/>
              </a:rPr>
              <a:t>است.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تربیت مسئله اساسی زندگیست که در حال حاضر کمتر به آن توجه می‌شود و خانواده‌ها برنامه خاصی برای آن ندارند.</a:t>
            </a:r>
          </a:p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لازم است همانطور که در گذشته به تربیت کودکان بها داده می‌شده الان نیز مورد توجه ویژه والدین قرار گیرد.</a:t>
            </a:r>
          </a:p>
          <a:p>
            <a:pPr marL="0" indent="0">
              <a:buNone/>
            </a:pP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3904060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پایان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40" y="1449872"/>
            <a:ext cx="7315200" cy="4645418"/>
          </a:xfrm>
        </p:spPr>
      </p:pic>
      <p:sp>
        <p:nvSpPr>
          <p:cNvPr id="6" name="Rectangle 5"/>
          <p:cNvSpPr/>
          <p:nvPr/>
        </p:nvSpPr>
        <p:spPr>
          <a:xfrm>
            <a:off x="4241074" y="432644"/>
            <a:ext cx="66359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Mashhad" panose="00000400000000000000" pitchFamily="2" charset="-78"/>
              </a:rPr>
              <a:t>این همه لالایی گفتی ولی خوابم نبرد...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68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/>
              <a:t>لالایی</a:t>
            </a:r>
            <a:r>
              <a:rPr lang="fa-IR" dirty="0"/>
              <a:t> 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4400" dirty="0" smtClean="0">
                <a:cs typeface="B Mashhad" panose="00000400000000000000" pitchFamily="2" charset="-78"/>
              </a:rPr>
              <a:t>لالایی آهنگ</a:t>
            </a:r>
            <a:r>
              <a:rPr lang="fa-IR" sz="4400" dirty="0">
                <a:cs typeface="B Mashhad" panose="00000400000000000000" pitchFamily="2" charset="-78"/>
              </a:rPr>
              <a:t> </a:t>
            </a:r>
            <a:r>
              <a:rPr lang="fa-IR" sz="4400" dirty="0" smtClean="0">
                <a:cs typeface="B Mashhad" panose="00000400000000000000" pitchFamily="2" charset="-78"/>
              </a:rPr>
              <a:t>یا</a:t>
            </a:r>
            <a:r>
              <a:rPr lang="fa-IR" sz="4400" dirty="0">
                <a:cs typeface="B Mashhad" panose="00000400000000000000" pitchFamily="2" charset="-78"/>
              </a:rPr>
              <a:t> </a:t>
            </a:r>
            <a:r>
              <a:rPr lang="fa-IR" sz="4400" dirty="0" smtClean="0">
                <a:cs typeface="B Mashhad" panose="00000400000000000000" pitchFamily="2" charset="-78"/>
              </a:rPr>
              <a:t>شعری</a:t>
            </a:r>
            <a:r>
              <a:rPr lang="fa-IR" sz="4400" dirty="0">
                <a:cs typeface="B Mashhad" panose="00000400000000000000" pitchFamily="2" charset="-78"/>
              </a:rPr>
              <a:t> آرامش‌دهنده است که معمولاً برای کودکان پیش از </a:t>
            </a:r>
            <a:r>
              <a:rPr lang="fa-IR" sz="4400" dirty="0" smtClean="0">
                <a:cs typeface="B Mashhad" panose="00000400000000000000" pitchFamily="2" charset="-78"/>
              </a:rPr>
              <a:t>خواب خوانده </a:t>
            </a:r>
            <a:r>
              <a:rPr lang="fa-IR" sz="4400" dirty="0">
                <a:cs typeface="B Mashhad" panose="00000400000000000000" pitchFamily="2" charset="-78"/>
              </a:rPr>
              <a:t>می‌شود. هدف لالایی خواندن، آرامش‌دادن به کودکان و این که بتوانند راحت‌تر و زودتر </a:t>
            </a:r>
            <a:r>
              <a:rPr lang="fa-IR" sz="4400" dirty="0" smtClean="0">
                <a:cs typeface="B Mashhad" panose="00000400000000000000" pitchFamily="2" charset="-78"/>
              </a:rPr>
              <a:t>بخوابند و گاها همراه با نکات آموزشی و تربیتی است. </a:t>
            </a:r>
            <a:r>
              <a:rPr lang="fa-IR" sz="4400" dirty="0">
                <a:cs typeface="B Mashhad" panose="00000400000000000000" pitchFamily="2" charset="-78"/>
              </a:rPr>
              <a:t>در نتیجه، لالایی‌ها بیش از همه ساده و تکراری هستند. لالایی‌ها را می‌توان در هر فرهنگ و در همه </a:t>
            </a:r>
            <a:r>
              <a:rPr lang="fa-IR" sz="4400" dirty="0" smtClean="0">
                <a:cs typeface="B Mashhad" panose="00000400000000000000" pitchFamily="2" charset="-78"/>
              </a:rPr>
              <a:t>دوره‌ها یافت.</a:t>
            </a:r>
            <a:endParaRPr lang="fa-IR" sz="4400" dirty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883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جازموریان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4400" dirty="0" smtClean="0">
                <a:cs typeface="B Mashhad" panose="00000400000000000000" pitchFamily="2" charset="-78"/>
              </a:rPr>
              <a:t>مردم منطقه جازموریان، بلوچ هستند و با فرهنگ و آداب و رسوم خودشان زندگی می‌کنند و بالطبع لالایی‌هایی با فرم و محتوای مخصوص خودشان را دارند.</a:t>
            </a:r>
          </a:p>
          <a:p>
            <a:pPr marL="0" indent="0">
              <a:buNone/>
            </a:pPr>
            <a:r>
              <a:rPr lang="fa-IR" sz="4400" dirty="0" smtClean="0">
                <a:cs typeface="B Mashhad" panose="00000400000000000000" pitchFamily="2" charset="-78"/>
              </a:rPr>
              <a:t>با توجه به لهجه‌های مختلف اقوام بلوچ منطقه، لالایی‌هایی با لهجه‌های مختلفی وجود دارد.</a:t>
            </a:r>
            <a:endParaRPr lang="fa-IR" sz="4400" dirty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58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a-IR" dirty="0" smtClean="0"/>
              <a:t>نازیـــنک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4400" dirty="0" smtClean="0">
                <a:cs typeface="B Mashhad" panose="00000400000000000000" pitchFamily="2" charset="-78"/>
              </a:rPr>
              <a:t>در زبان بلوچی به لالایی "نازینک" یا           "لیلو لیل" گفته می‌شود که یک نوع از انواع موسیقی بلوچی است. نازینک‌ها ریشه در فرهنگ و تاریخ مردم بلوچ دارند.</a:t>
            </a:r>
          </a:p>
          <a:p>
            <a:pPr marL="0" indent="0">
              <a:buNone/>
            </a:pPr>
            <a:r>
              <a:rPr lang="fa-IR" sz="4400" dirty="0" smtClean="0">
                <a:cs typeface="B Mashhad" panose="00000400000000000000" pitchFamily="2" charset="-78"/>
              </a:rPr>
              <a:t>نازینک‌ها با صوتِ کشیده و نوایِ آرام‌بخش سروده می‎شوند که همراه با محتوا و مضامین مختلفی از جمله تربیتی، آموزشی،حماسی، انتظار و... هستند.</a:t>
            </a:r>
            <a:endParaRPr lang="fa-IR" sz="4400" dirty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13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هنگام سرودن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3439" y="1299537"/>
            <a:ext cx="7315200" cy="512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3600" dirty="0" smtClean="0">
                <a:cs typeface="B Mashhad" panose="00000400000000000000" pitchFamily="2" charset="-78"/>
              </a:rPr>
              <a:t>مادرها در وضعیت‌های مختلف نازینک‌های مختلفی خلق کرده‌اند( البته اثبات نیست که همه‌ی لالایی‌ها توسط مادران خلق شده باشند) و برای بچه‎هایشان سروده‌اند.</a:t>
            </a:r>
          </a:p>
          <a:p>
            <a:pPr marL="0" indent="0">
              <a:buNone/>
            </a:pPr>
            <a:r>
              <a:rPr lang="fa-IR" sz="3600" dirty="0" smtClean="0">
                <a:cs typeface="B Mashhad" panose="00000400000000000000" pitchFamily="2" charset="-78"/>
              </a:rPr>
              <a:t> در مواقعی علاوه بر آرام کردن و خواباندن کودک، لالایی‌ها ماهیت </a:t>
            </a:r>
            <a:r>
              <a:rPr lang="fa-IR" sz="3600" dirty="0" smtClean="0">
                <a:cs typeface="B Mashhad" panose="00000400000000000000" pitchFamily="2" charset="-78"/>
              </a:rPr>
              <a:t>درد ودل </a:t>
            </a:r>
            <a:r>
              <a:rPr lang="fa-IR" sz="3600" dirty="0" smtClean="0">
                <a:cs typeface="B Mashhad" panose="00000400000000000000" pitchFamily="2" charset="-78"/>
              </a:rPr>
              <a:t>کردن مادر با کودک پیدا می‌کنند. مانند:</a:t>
            </a:r>
          </a:p>
          <a:p>
            <a:pPr marL="0" indent="0" rtl="0">
              <a:buNone/>
            </a:pPr>
            <a:r>
              <a:rPr lang="fa-IR" sz="3600" dirty="0" smtClean="0">
                <a:cs typeface="B Mashhad" panose="00000400000000000000" pitchFamily="2" charset="-78"/>
              </a:rPr>
              <a:t>امشب سه شود خواب از چشمُم رفتهِ</a:t>
            </a:r>
          </a:p>
          <a:p>
            <a:pPr marL="0" indent="0" rtl="0">
              <a:buNone/>
            </a:pPr>
            <a:r>
              <a:rPr lang="fa-IR" sz="3600" dirty="0" smtClean="0">
                <a:cs typeface="B Mashhad" panose="00000400000000000000" pitchFamily="2" charset="-78"/>
              </a:rPr>
              <a:t>                                                 لیلی نگارُم از کَشُم رفتهِ </a:t>
            </a:r>
            <a:endParaRPr lang="fa-IR" sz="3600" dirty="0" smtClean="0">
              <a:cs typeface="B Mashhad" panose="00000400000000000000" pitchFamily="2" charset="-78"/>
            </a:endParaRPr>
          </a:p>
          <a:p>
            <a:pPr marL="0" indent="0" rtl="0">
              <a:buNone/>
            </a:pPr>
            <a:r>
              <a:rPr lang="fa-IR" sz="3600" dirty="0" smtClean="0">
                <a:cs typeface="B Mashhad" panose="00000400000000000000" pitchFamily="2" charset="-78"/>
              </a:rPr>
              <a:t>(</a:t>
            </a:r>
            <a:r>
              <a:rPr lang="fa-IR" sz="3600" dirty="0" smtClean="0">
                <a:cs typeface="B Mashhad" panose="00000400000000000000" pitchFamily="2" charset="-78"/>
              </a:rPr>
              <a:t>کشم: کنارم) </a:t>
            </a:r>
          </a:p>
          <a:p>
            <a:pPr marL="0" indent="0" rtl="0">
              <a:buNone/>
            </a:pPr>
            <a:r>
              <a:rPr lang="fa-IR" sz="3600" dirty="0" smtClean="0">
                <a:cs typeface="B Mashhad" panose="00000400000000000000" pitchFamily="2" charset="-78"/>
              </a:rPr>
              <a:t>در اینجا مادر در فراق پدر شعر می‌گوید و مخاطب این لالایی مادر است و نه کودک.  </a:t>
            </a:r>
            <a:endParaRPr lang="en-US" sz="3600" dirty="0" smtClean="0">
              <a:cs typeface="B Mashhad" panose="00000400000000000000" pitchFamily="2" charset="-78"/>
            </a:endParaRPr>
          </a:p>
          <a:p>
            <a:pPr marL="0" indent="0">
              <a:buNone/>
            </a:pPr>
            <a:endParaRPr lang="fa-IR" sz="3600" dirty="0" smtClean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430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اشعار نازینک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4400" dirty="0" smtClean="0">
                <a:cs typeface="B Mashhad" panose="00000400000000000000" pitchFamily="2" charset="-78"/>
              </a:rPr>
              <a:t>اشعار لالایی جازموریان به دلیل اینکه جزوه فرهنگ عامه مردم محسوب می‌شود و به صورت شفاهی نقل شده‌اند و مکتوب نیستند معمولا چندان از قوانین اشعار سنتی تبعیت نمی‌کنند و مابین شعر سنتی و شعر نیمایی هستند.</a:t>
            </a:r>
            <a:endParaRPr lang="fa-IR" sz="4400" dirty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857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 ادامه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3200" dirty="0" smtClean="0">
                <a:cs typeface="B Mashhad" panose="00000400000000000000" pitchFamily="2" charset="-78"/>
              </a:rPr>
              <a:t>در ادامه چندی از نمونه‌ لالایی‌های جازموریان ذکر می‌شود.</a:t>
            </a:r>
            <a:endParaRPr lang="fa-IR" sz="3200" dirty="0">
              <a:cs typeface="B Mashha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0096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400" b="1" dirty="0" smtClean="0"/>
              <a:t>نازینک1</a:t>
            </a:r>
            <a:endParaRPr lang="fa-IR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25428" y="1299537"/>
            <a:ext cx="7315200" cy="512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3600" dirty="0" smtClean="0">
                <a:cs typeface="B Karim" panose="00000400000000000000" pitchFamily="2" charset="-78"/>
              </a:rPr>
              <a:t>بَچّوُ ای هَما مردانهِ</a:t>
            </a:r>
          </a:p>
          <a:p>
            <a:pPr marL="0" indent="0">
              <a:buNone/>
            </a:pPr>
            <a:r>
              <a:rPr lang="fa-IR" sz="3600" dirty="0" smtClean="0">
                <a:cs typeface="B Karim" panose="00000400000000000000" pitchFamily="2" charset="-78"/>
              </a:rPr>
              <a:t>سرحدی چَپَت پادانِه</a:t>
            </a:r>
          </a:p>
          <a:p>
            <a:pPr marL="0" indent="0">
              <a:buNone/>
            </a:pPr>
            <a:r>
              <a:rPr lang="fa-IR" sz="3600" dirty="0" smtClean="0">
                <a:cs typeface="B Karim" panose="00000400000000000000" pitchFamily="2" charset="-78"/>
              </a:rPr>
              <a:t>لاشاری مَزن زَحمانِه</a:t>
            </a:r>
          </a:p>
          <a:p>
            <a:pPr marL="0" indent="0">
              <a:buNone/>
            </a:pPr>
            <a:r>
              <a:rPr lang="fa-IR" sz="3600" dirty="0" smtClean="0">
                <a:cs typeface="B Karim" panose="00000400000000000000" pitchFamily="2" charset="-78"/>
              </a:rPr>
              <a:t>رُوچا پَ پَدِ گورانه</a:t>
            </a:r>
          </a:p>
          <a:p>
            <a:pPr marL="0" indent="0">
              <a:buNone/>
            </a:pPr>
            <a:r>
              <a:rPr lang="fa-IR" sz="3600" dirty="0" smtClean="0">
                <a:cs typeface="B Karim" panose="00000400000000000000" pitchFamily="2" charset="-78"/>
              </a:rPr>
              <a:t>کارچی کَپتَگُ حیرانه</a:t>
            </a:r>
          </a:p>
          <a:p>
            <a:pPr marL="0" indent="0">
              <a:buNone/>
            </a:pPr>
            <a:r>
              <a:rPr lang="fa-IR" sz="3600" dirty="0" smtClean="0">
                <a:cs typeface="B Karim" panose="00000400000000000000" pitchFamily="2" charset="-78"/>
              </a:rPr>
              <a:t>گُوری جَتَگُ گَردانه</a:t>
            </a:r>
          </a:p>
          <a:p>
            <a:pPr marL="0" indent="0">
              <a:buNone/>
            </a:pPr>
            <a:r>
              <a:rPr lang="fa-IR" sz="3600" dirty="0" smtClean="0">
                <a:cs typeface="B Karim" panose="00000400000000000000" pitchFamily="2" charset="-78"/>
              </a:rPr>
              <a:t>نرگوری جگر بریانه</a:t>
            </a:r>
          </a:p>
          <a:p>
            <a:pPr marL="0" indent="0">
              <a:buNone/>
            </a:pPr>
            <a:r>
              <a:rPr lang="fa-IR" sz="3600" dirty="0" smtClean="0">
                <a:cs typeface="B Karim" panose="00000400000000000000" pitchFamily="2" charset="-78"/>
              </a:rPr>
              <a:t>بریان،مَ سر سیحانه</a:t>
            </a:r>
          </a:p>
          <a:p>
            <a:pPr marL="0" indent="0">
              <a:buNone/>
            </a:pPr>
            <a:r>
              <a:rPr lang="fa-IR" sz="3600" dirty="0" smtClean="0">
                <a:cs typeface="B Karim" panose="00000400000000000000" pitchFamily="2" charset="-78"/>
              </a:rPr>
              <a:t>اول پَ حُوتی دوسانه</a:t>
            </a:r>
          </a:p>
          <a:p>
            <a:pPr marL="0" indent="0">
              <a:buNone/>
            </a:pPr>
            <a:r>
              <a:rPr lang="fa-IR" sz="3600" dirty="0" smtClean="0">
                <a:cs typeface="B Karim" panose="00000400000000000000" pitchFamily="2" charset="-78"/>
              </a:rPr>
              <a:t>آحِر پَ حُوتی ماسانه</a:t>
            </a:r>
          </a:p>
          <a:p>
            <a:pPr marL="0" indent="0">
              <a:buNone/>
            </a:pPr>
            <a:endParaRPr lang="fa-IR" sz="3600" dirty="0">
              <a:cs typeface="B Kari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739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928</TotalTime>
  <Words>782</Words>
  <Application>Microsoft Office PowerPoint</Application>
  <PresentationFormat>Widescreen</PresentationFormat>
  <Paragraphs>139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B Karim</vt:lpstr>
      <vt:lpstr>B Mashhad</vt:lpstr>
      <vt:lpstr>B Roya</vt:lpstr>
      <vt:lpstr>Corbel</vt:lpstr>
      <vt:lpstr>Tahoma</vt:lpstr>
      <vt:lpstr>Wingdings 2</vt:lpstr>
      <vt:lpstr>Frame</vt:lpstr>
      <vt:lpstr>PowerPoint Presentation</vt:lpstr>
      <vt:lpstr> لالایی‌های منطقه جازموریان  </vt:lpstr>
      <vt:lpstr>لالایی  </vt:lpstr>
      <vt:lpstr>جازموریان</vt:lpstr>
      <vt:lpstr>نازیـــنک</vt:lpstr>
      <vt:lpstr>هنگام سرودن</vt:lpstr>
      <vt:lpstr>اشعار نازینک</vt:lpstr>
      <vt:lpstr>در ادامه</vt:lpstr>
      <vt:lpstr>نازینک1</vt:lpstr>
      <vt:lpstr>ترجمه1</vt:lpstr>
      <vt:lpstr>نازینک2</vt:lpstr>
      <vt:lpstr>نازینک3</vt:lpstr>
      <vt:lpstr>نازینک4</vt:lpstr>
      <vt:lpstr>ترجمه4</vt:lpstr>
      <vt:lpstr>نازینک5</vt:lpstr>
      <vt:lpstr>نازینک6</vt:lpstr>
      <vt:lpstr>نازینک7</vt:lpstr>
      <vt:lpstr>نازینک8</vt:lpstr>
      <vt:lpstr>نازینک9</vt:lpstr>
      <vt:lpstr>نازینک10</vt:lpstr>
      <vt:lpstr>نازینک11</vt:lpstr>
      <vt:lpstr>محتوا</vt:lpstr>
      <vt:lpstr>کلام کلیدی</vt:lpstr>
      <vt:lpstr>پایان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</dc:creator>
  <cp:lastModifiedBy>anc</cp:lastModifiedBy>
  <cp:revision>55</cp:revision>
  <dcterms:created xsi:type="dcterms:W3CDTF">2020-07-15T14:57:09Z</dcterms:created>
  <dcterms:modified xsi:type="dcterms:W3CDTF">2020-07-28T16:18:03Z</dcterms:modified>
</cp:coreProperties>
</file>